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99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79EF6-94CE-4C80-8E73-6F846EFCABB6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E3238-2F67-424A-A92B-4997A1133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5736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3E3238-2F67-424A-A92B-4997A113323B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1204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green logo&#10;&#10;Description automatically generated">
            <a:extLst>
              <a:ext uri="{FF2B5EF4-FFF2-40B4-BE49-F238E27FC236}">
                <a16:creationId xmlns:a16="http://schemas.microsoft.com/office/drawing/2014/main" id="{0D2D2773-389D-C492-3548-D332DDC52C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81454" y="0"/>
            <a:ext cx="1485724" cy="1708583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24/5/2024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89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3907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31819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0982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869890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739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098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19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A black and green logo&#10;&#10;Description automatically generated">
            <a:extLst>
              <a:ext uri="{FF2B5EF4-FFF2-40B4-BE49-F238E27FC236}">
                <a16:creationId xmlns:a16="http://schemas.microsoft.com/office/drawing/2014/main" id="{654B06F3-9A99-F014-D093-4C425D347B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435" y="72083"/>
            <a:ext cx="934812" cy="1075034"/>
          </a:xfrm>
          <a:prstGeom prst="rect">
            <a:avLst/>
          </a:prstGeom>
          <a:solidFill>
            <a:schemeClr val="bg2"/>
          </a:solidFill>
        </p:spPr>
      </p:pic>
    </p:spTree>
    <p:extLst>
      <p:ext uri="{BB962C8B-B14F-4D97-AF65-F5344CB8AC3E}">
        <p14:creationId xmlns:p14="http://schemas.microsoft.com/office/powerpoint/2010/main" val="381757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5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1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8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3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70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2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0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183CFBA6-CE65-403A-9402-96B75FC89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59AF335C-09EE-4959-A2C9-B32F3C6C1D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94CCE8C7-E8BB-47EB-BBC7-5E8948F89F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2665878D-6479-49F4-BD1C-D1BE63CAB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C6400AEB-4991-4E07-8599-C36A9E354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0C2AEB7A-70D9-4DE7-B97A-0325DBC9F2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FC03DDD2-9CC7-40B7-A632-50BF3E3F6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7F0B3262-F0EC-44D3-AA37-9552D248C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839BD80-9BF2-49B4-BB03-B5AAB359BF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BDC00C45-9216-4702-A31A-391B1D89C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5FB0F70F-34B9-4938-B487-312A0BF0E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791D1EE1-5A08-47A7-8D44-0940DEF5B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E04F3404-E41A-43F9-AC45-52EB0874B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1BC7BDB-967A-4559-AA14-041BCB87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A39F46EA-3E4A-46CA-BCB8-CA695ED3F4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491A4A32-7F8C-4CA7-9281-9761F03571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46B02D76-3CD9-4DF5-A3AD-793E7204E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E579A2FB-E98B-4144-9D52-3A72BD8D1B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65E500DD-EB71-44B5-A2FA-88E996435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04D6AAD6-45AE-454A-9206-8B90E8A264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F7399B13-8510-45F6-98C4-0F14C0B37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CA595445-6A38-4465-9A5D-9705388D9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21D40BAF-4AE0-46F4-BD65-057F0DC66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B17F2D73-16DF-4138-B72D-E5B204717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DB8ABBC2-6C0C-4F6E-97EB-55B3B7B2F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7A49885E-6B05-41B6-B47F-9D24456F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BDADA868-08FE-425A-AEF9-B622F93730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4AE17B7F-6C2F-42A9-946F-8FF49617D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6065F8A9-9499-4A44-BDAD-F706130FD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38132C2D-AFE4-478D-A86B-81059C205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05BFD52-DD96-4666-8D77-C636870FD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01BA2D-F668-B665-F83D-10CD62673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7352" y="205698"/>
            <a:ext cx="2925652" cy="298572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r">
              <a:lnSpc>
                <a:spcPct val="150000"/>
              </a:lnSpc>
              <a:spcAft>
                <a:spcPts val="800"/>
              </a:spcAft>
            </a:pPr>
            <a:r>
              <a:rPr lang="en-US" sz="1200" dirty="0">
                <a:solidFill>
                  <a:schemeClr val="bg1"/>
                </a:solidFill>
                <a:effectLst/>
              </a:rPr>
              <a:t>The event was an opportunity to take stock and express our gratitude to the founding team of </a:t>
            </a:r>
            <a:r>
              <a:rPr lang="en-US" sz="1200" dirty="0" err="1">
                <a:solidFill>
                  <a:schemeClr val="bg1"/>
                </a:solidFill>
                <a:effectLst/>
              </a:rPr>
              <a:t>SYDISE</a:t>
            </a:r>
            <a:r>
              <a:rPr lang="en-US" sz="1200" dirty="0">
                <a:solidFill>
                  <a:schemeClr val="bg1"/>
                </a:solidFill>
                <a:effectLst/>
              </a:rPr>
              <a:t> - a small group of interpreters who decided to join forces and establish the Hellenic Association of Conference Interpreters a decade ago.</a:t>
            </a:r>
            <a:br>
              <a:rPr lang="en-US" sz="1200" dirty="0">
                <a:solidFill>
                  <a:schemeClr val="bg1"/>
                </a:solidFill>
                <a:effectLst/>
              </a:rPr>
            </a:br>
            <a:r>
              <a:rPr lang="en-US" sz="1200" dirty="0">
                <a:solidFill>
                  <a:schemeClr val="bg1"/>
                </a:solidFill>
                <a:effectLst/>
              </a:rPr>
              <a:t>In recognition of their significant contribution to the association, a commemorative gift was presented to the former presidents of the Administrative Board of </a:t>
            </a:r>
            <a:r>
              <a:rPr lang="en-US" sz="1200" dirty="0" err="1">
                <a:solidFill>
                  <a:schemeClr val="bg1"/>
                </a:solidFill>
                <a:effectLst/>
              </a:rPr>
              <a:t>SYDISE</a:t>
            </a:r>
            <a:r>
              <a:rPr lang="en-US" sz="1200" dirty="0">
                <a:solidFill>
                  <a:schemeClr val="bg1"/>
                </a:solidFill>
                <a:effectLst/>
              </a:rPr>
              <a:t> who left a significant mark with their work: Petros </a:t>
            </a:r>
            <a:r>
              <a:rPr lang="en-US" sz="1200" dirty="0" err="1">
                <a:solidFill>
                  <a:schemeClr val="bg1"/>
                </a:solidFill>
                <a:effectLst/>
              </a:rPr>
              <a:t>Romaios</a:t>
            </a:r>
            <a:r>
              <a:rPr lang="en-US" sz="1200" dirty="0">
                <a:solidFill>
                  <a:schemeClr val="bg1"/>
                </a:solidFill>
                <a:effectLst/>
              </a:rPr>
              <a:t>, Maria </a:t>
            </a:r>
            <a:r>
              <a:rPr lang="en-US" sz="1200" dirty="0" err="1">
                <a:solidFill>
                  <a:schemeClr val="bg1"/>
                </a:solidFill>
                <a:effectLst/>
              </a:rPr>
              <a:t>Petrochilou</a:t>
            </a:r>
            <a:r>
              <a:rPr lang="en-US" sz="1200" dirty="0">
                <a:solidFill>
                  <a:schemeClr val="bg1"/>
                </a:solidFill>
                <a:effectLst/>
              </a:rPr>
              <a:t> and Katerina </a:t>
            </a:r>
            <a:r>
              <a:rPr lang="en-US" sz="1200" dirty="0" err="1">
                <a:solidFill>
                  <a:schemeClr val="bg1"/>
                </a:solidFill>
                <a:effectLst/>
              </a:rPr>
              <a:t>Chrysanthopoulou</a:t>
            </a:r>
            <a:r>
              <a:rPr lang="en-US" sz="1200" dirty="0">
                <a:solidFill>
                  <a:schemeClr val="bg1"/>
                </a:solidFill>
                <a:effectLst/>
              </a:rPr>
              <a:t>. It was a symbolic "thank you" for the endless hours they devoted, together with the other members of the Board, in promoting the interests of conference interpreters and giving visibility to our profession. 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1941746C-2C12-4564-8342-A3055D836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743ED3C-FBB8-13F4-F171-9F5034381A27}"/>
              </a:ext>
            </a:extLst>
          </p:cNvPr>
          <p:cNvSpPr txBox="1">
            <a:spLocks/>
          </p:cNvSpPr>
          <p:nvPr/>
        </p:nvSpPr>
        <p:spPr>
          <a:xfrm>
            <a:off x="1271795" y="2764563"/>
            <a:ext cx="6204623" cy="3805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SYDISE’s</a:t>
            </a:r>
            <a:r>
              <a:rPr lang="en-US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10-year Anniversary</a:t>
            </a:r>
            <a:b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12 July 2024</a:t>
            </a:r>
            <a:endParaRPr lang="el-GR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C6C6B5-0C7C-1148-56F5-19960FFE94C0}"/>
              </a:ext>
            </a:extLst>
          </p:cNvPr>
          <p:cNvSpPr txBox="1"/>
          <p:nvPr/>
        </p:nvSpPr>
        <p:spPr>
          <a:xfrm>
            <a:off x="613519" y="3824999"/>
            <a:ext cx="7461922" cy="235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SYDISE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celebrated its 10-year anniversary at the rooftop of Voilà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Athènes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Abyssinia Square in the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Athens. 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event was attended by more than 50 language and communication professionals, partners who have supported us over the years, as well as people with a significant contribution to our profession.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 backdrop of the illuminated Acropolis, we enjoyed the hospitality of Voilà and the warmth of a beautiful July evening with old and new friends.</a:t>
            </a:r>
          </a:p>
        </p:txBody>
      </p:sp>
      <p:pic>
        <p:nvPicPr>
          <p:cNvPr id="10" name="Picture 9" descr="A black and green logo&#10;&#10;Description automatically generated">
            <a:extLst>
              <a:ext uri="{FF2B5EF4-FFF2-40B4-BE49-F238E27FC236}">
                <a16:creationId xmlns:a16="http://schemas.microsoft.com/office/drawing/2014/main" id="{FF522A5F-27A7-8348-5A59-6182E4C1F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731" y="9811"/>
            <a:ext cx="1653609" cy="1901651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9206D5-920C-7998-E986-E20809C927B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656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89528" y="1585103"/>
            <a:ext cx="871747" cy="1366658"/>
          </a:xfrm>
          <a:prstGeom prst="rect">
            <a:avLst/>
          </a:prstGeom>
          <a:solidFill>
            <a:schemeClr val="accent1"/>
          </a:solidFill>
          <a:effectLst>
            <a:softEdge rad="12700"/>
          </a:effectLst>
          <a:scene3d>
            <a:camera prst="orthographicFront">
              <a:rot lat="0" lon="0" rev="9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7231771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Custom 10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86A795"/>
      </a:accent1>
      <a:accent2>
        <a:srgbClr val="63A537"/>
      </a:accent2>
      <a:accent3>
        <a:srgbClr val="37A76F"/>
      </a:accent3>
      <a:accent4>
        <a:srgbClr val="44C1A3"/>
      </a:accent4>
      <a:accent5>
        <a:srgbClr val="4C661A"/>
      </a:accent5>
      <a:accent6>
        <a:srgbClr val="739A28"/>
      </a:accent6>
      <a:hlink>
        <a:srgbClr val="EE7B08"/>
      </a:hlink>
      <a:folHlink>
        <a:srgbClr val="977B2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</TotalTime>
  <Words>214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Century Gothic</vt:lpstr>
      <vt:lpstr>Wingdings 3</vt:lpstr>
      <vt:lpstr>Wisp</vt:lpstr>
      <vt:lpstr>The event was an opportunity to take stock and express our gratitude to the founding team of SYDISE - a small group of interpreters who decided to join forces and establish the Hellenic Association of Conference Interpreters a decade ago. In recognition of their significant contribution to the association, a commemorative gift was presented to the former presidents of the Administrative Board of SYDISE who left a significant mark with their work: Petros Romaios, Maria Petrochilou and Katerina Chrysanthopoulou. It was a symbolic "thank you" for the endless hours they devoted, together with the other members of the Board, in promoting the interests of conference interpreters and giving visibility to our profession.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Voyatzi</dc:creator>
  <cp:lastModifiedBy>Martha Voyatzi</cp:lastModifiedBy>
  <cp:revision>23</cp:revision>
  <dcterms:created xsi:type="dcterms:W3CDTF">2024-05-21T14:41:24Z</dcterms:created>
  <dcterms:modified xsi:type="dcterms:W3CDTF">2024-12-18T08:52:06Z</dcterms:modified>
</cp:coreProperties>
</file>