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0" r:id="rId1"/>
  </p:sldMasterIdLst>
  <p:notesMasterIdLst>
    <p:notesMasterId r:id="rId3"/>
  </p:notes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99" autoAdjust="0"/>
    <p:restoredTop sz="94660"/>
  </p:normalViewPr>
  <p:slideViewPr>
    <p:cSldViewPr snapToGrid="0">
      <p:cViewPr varScale="1">
        <p:scale>
          <a:sx n="78" d="100"/>
          <a:sy n="78" d="100"/>
        </p:scale>
        <p:origin x="86"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379EF6-94CE-4C80-8E73-6F846EFCABB6}" type="datetimeFigureOut">
              <a:rPr lang="el-GR" smtClean="0"/>
              <a:t>18/12/2024</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3E3238-2F67-424A-A92B-4997A113323B}" type="slidenum">
              <a:rPr lang="el-GR" smtClean="0"/>
              <a:t>‹#›</a:t>
            </a:fld>
            <a:endParaRPr lang="el-GR"/>
          </a:p>
        </p:txBody>
      </p:sp>
    </p:spTree>
    <p:extLst>
      <p:ext uri="{BB962C8B-B14F-4D97-AF65-F5344CB8AC3E}">
        <p14:creationId xmlns:p14="http://schemas.microsoft.com/office/powerpoint/2010/main" val="725736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5"/>
          </p:nvPr>
        </p:nvSpPr>
        <p:spPr/>
        <p:txBody>
          <a:bodyPr/>
          <a:lstStyle/>
          <a:p>
            <a:fld id="{F03E3238-2F67-424A-A92B-4997A113323B}" type="slidenum">
              <a:rPr lang="el-GR" smtClean="0"/>
              <a:t>1</a:t>
            </a:fld>
            <a:endParaRPr lang="el-GR"/>
          </a:p>
        </p:txBody>
      </p:sp>
    </p:spTree>
    <p:extLst>
      <p:ext uri="{BB962C8B-B14F-4D97-AF65-F5344CB8AC3E}">
        <p14:creationId xmlns:p14="http://schemas.microsoft.com/office/powerpoint/2010/main" val="24812044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A black and green logo&#10;&#10;Description automatically generated">
            <a:extLst>
              <a:ext uri="{FF2B5EF4-FFF2-40B4-BE49-F238E27FC236}">
                <a16:creationId xmlns:a16="http://schemas.microsoft.com/office/drawing/2014/main" id="{0D2D2773-389D-C492-3548-D332DDC52C00}"/>
              </a:ext>
            </a:extLst>
          </p:cNvPr>
          <p:cNvPicPr>
            <a:picLocks noChangeAspect="1"/>
          </p:cNvPicPr>
          <p:nvPr userDrawn="1"/>
        </p:nvPicPr>
        <p:blipFill>
          <a:blip r:embed="rId2"/>
          <a:stretch>
            <a:fillRect/>
          </a:stretch>
        </p:blipFill>
        <p:spPr>
          <a:xfrm>
            <a:off x="6181454" y="0"/>
            <a:ext cx="1485724" cy="1708583"/>
          </a:xfrm>
          <a:prstGeom prst="rect">
            <a:avLst/>
          </a:prstGeom>
          <a:solidFill>
            <a:schemeClr val="bg2"/>
          </a:solidFill>
        </p:spPr>
      </p:pic>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24/5/2024</a:t>
            </a:r>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69891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8543907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12/18/2024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2318196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12/18/2024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10982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12/18/2024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869890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12/18/2024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521739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12/18/2024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45098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12/18/2024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6196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12/18/2024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descr="A black and green logo&#10;&#10;Description automatically generated">
            <a:extLst>
              <a:ext uri="{FF2B5EF4-FFF2-40B4-BE49-F238E27FC236}">
                <a16:creationId xmlns:a16="http://schemas.microsoft.com/office/drawing/2014/main" id="{654B06F3-9A99-F014-D093-4C425D347B10}"/>
              </a:ext>
            </a:extLst>
          </p:cNvPr>
          <p:cNvPicPr>
            <a:picLocks noChangeAspect="1"/>
          </p:cNvPicPr>
          <p:nvPr userDrawn="1"/>
        </p:nvPicPr>
        <p:blipFill>
          <a:blip r:embed="rId2"/>
          <a:stretch>
            <a:fillRect/>
          </a:stretch>
        </p:blipFill>
        <p:spPr>
          <a:xfrm>
            <a:off x="98435" y="72083"/>
            <a:ext cx="934812" cy="1075034"/>
          </a:xfrm>
          <a:prstGeom prst="rect">
            <a:avLst/>
          </a:prstGeom>
          <a:solidFill>
            <a:schemeClr val="bg2"/>
          </a:solidFill>
        </p:spPr>
      </p:pic>
    </p:spTree>
    <p:extLst>
      <p:ext uri="{BB962C8B-B14F-4D97-AF65-F5344CB8AC3E}">
        <p14:creationId xmlns:p14="http://schemas.microsoft.com/office/powerpoint/2010/main" val="3817574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12/18/2024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145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12/18/2024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251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12/18/2024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0282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12/18/2024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6030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12/18/2024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2707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12/18/2024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382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12/18/2024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7820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12/18/2024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141086"/>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2" r:id="rId12"/>
    <p:sldLayoutId id="2147483833" r:id="rId13"/>
    <p:sldLayoutId id="2147483834" r:id="rId14"/>
    <p:sldLayoutId id="2147483835" r:id="rId15"/>
    <p:sldLayoutId id="2147483836"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8100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5"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l-GR"/>
            </a:p>
          </p:txBody>
        </p:sp>
        <p:sp>
          <p:nvSpPr>
            <p:cNvPr id="16"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l-GR"/>
            </a:p>
          </p:txBody>
        </p:sp>
        <p:sp>
          <p:nvSpPr>
            <p:cNvPr id="17"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l-GR"/>
            </a:p>
          </p:txBody>
        </p:sp>
        <p:sp>
          <p:nvSpPr>
            <p:cNvPr id="18"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l-GR"/>
            </a:p>
          </p:txBody>
        </p:sp>
        <p:sp>
          <p:nvSpPr>
            <p:cNvPr id="19"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l-GR"/>
            </a:p>
          </p:txBody>
        </p:sp>
        <p:sp>
          <p:nvSpPr>
            <p:cNvPr id="20"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l-GR"/>
            </a:p>
          </p:txBody>
        </p:sp>
        <p:sp>
          <p:nvSpPr>
            <p:cNvPr id="21"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l-GR"/>
            </a:p>
          </p:txBody>
        </p:sp>
        <p:sp>
          <p:nvSpPr>
            <p:cNvPr id="22"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l-GR"/>
            </a:p>
          </p:txBody>
        </p:sp>
        <p:sp>
          <p:nvSpPr>
            <p:cNvPr id="23"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l-GR"/>
            </a:p>
          </p:txBody>
        </p:sp>
        <p:sp>
          <p:nvSpPr>
            <p:cNvPr id="24"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l-GR"/>
            </a:p>
          </p:txBody>
        </p:sp>
        <p:sp>
          <p:nvSpPr>
            <p:cNvPr id="25"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l-GR"/>
            </a:p>
          </p:txBody>
        </p:sp>
        <p:sp>
          <p:nvSpPr>
            <p:cNvPr id="26"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l-GR"/>
            </a:p>
          </p:txBody>
        </p:sp>
      </p:grpSp>
      <p:grpSp>
        <p:nvGrpSpPr>
          <p:cNvPr id="28" name="Group 27">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9"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l-GR"/>
            </a:p>
          </p:txBody>
        </p:sp>
        <p:sp>
          <p:nvSpPr>
            <p:cNvPr id="30"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l-GR"/>
            </a:p>
          </p:txBody>
        </p:sp>
        <p:sp>
          <p:nvSpPr>
            <p:cNvPr id="31"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l-GR"/>
            </a:p>
          </p:txBody>
        </p:sp>
        <p:sp>
          <p:nvSpPr>
            <p:cNvPr id="32"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l-GR"/>
            </a:p>
          </p:txBody>
        </p:sp>
        <p:sp>
          <p:nvSpPr>
            <p:cNvPr id="33"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l-GR"/>
            </a:p>
          </p:txBody>
        </p:sp>
        <p:sp>
          <p:nvSpPr>
            <p:cNvPr id="34"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l-GR"/>
            </a:p>
          </p:txBody>
        </p:sp>
        <p:sp>
          <p:nvSpPr>
            <p:cNvPr id="35"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l-GR"/>
            </a:p>
          </p:txBody>
        </p:sp>
        <p:sp>
          <p:nvSpPr>
            <p:cNvPr id="36"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l-GR"/>
            </a:p>
          </p:txBody>
        </p:sp>
        <p:sp>
          <p:nvSpPr>
            <p:cNvPr id="37"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l-GR"/>
            </a:p>
          </p:txBody>
        </p:sp>
        <p:sp>
          <p:nvSpPr>
            <p:cNvPr id="38"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l-GR"/>
            </a:p>
          </p:txBody>
        </p:sp>
        <p:sp>
          <p:nvSpPr>
            <p:cNvPr id="39"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l-GR"/>
            </a:p>
          </p:txBody>
        </p:sp>
        <p:sp>
          <p:nvSpPr>
            <p:cNvPr id="40"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l-GR"/>
            </a:p>
          </p:txBody>
        </p:sp>
      </p:grpSp>
      <p:sp>
        <p:nvSpPr>
          <p:cNvPr id="42" name="Rectangle 41">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44"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el-GR"/>
          </a:p>
        </p:txBody>
      </p:sp>
      <p:sp useBgFill="1">
        <p:nvSpPr>
          <p:cNvPr id="46" name="Rectangle 45">
            <a:extLst>
              <a:ext uri="{FF2B5EF4-FFF2-40B4-BE49-F238E27FC236}">
                <a16:creationId xmlns:a16="http://schemas.microsoft.com/office/drawing/2014/main" id="{6065F8A9-9499-4A44-BDAD-F706130FD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8" name="Rectangle 47">
            <a:extLst>
              <a:ext uri="{FF2B5EF4-FFF2-40B4-BE49-F238E27FC236}">
                <a16:creationId xmlns:a16="http://schemas.microsoft.com/office/drawing/2014/main" id="{38132C2D-AFE4-478D-A86B-81059C205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05BFD52-DD96-4666-8D77-C636870FD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92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01BA2D-F668-B665-F83D-10CD62673921}"/>
              </a:ext>
            </a:extLst>
          </p:cNvPr>
          <p:cNvSpPr>
            <a:spLocks noGrp="1"/>
          </p:cNvSpPr>
          <p:nvPr>
            <p:ph type="ctrTitle"/>
          </p:nvPr>
        </p:nvSpPr>
        <p:spPr>
          <a:xfrm>
            <a:off x="9104671" y="215530"/>
            <a:ext cx="2925652" cy="2985728"/>
          </a:xfrm>
        </p:spPr>
        <p:txBody>
          <a:bodyPr vert="horz" lIns="91440" tIns="45720" rIns="91440" bIns="45720" rtlCol="0" anchor="t">
            <a:noAutofit/>
          </a:bodyPr>
          <a:lstStyle/>
          <a:p>
            <a:pPr algn="r">
              <a:lnSpc>
                <a:spcPct val="150000"/>
              </a:lnSpc>
              <a:spcAft>
                <a:spcPts val="800"/>
              </a:spcAft>
            </a:pPr>
            <a:r>
              <a:rPr lang="el-GR" sz="1200" dirty="0">
                <a:solidFill>
                  <a:schemeClr val="bg1"/>
                </a:solidFill>
              </a:rPr>
              <a:t>Η εκδήλωση ήταν </a:t>
            </a:r>
            <a:r>
              <a:rPr lang="el-GR" sz="1200" dirty="0">
                <a:solidFill>
                  <a:schemeClr val="bg1"/>
                </a:solidFill>
                <a:effectLst/>
              </a:rPr>
              <a:t>μια ευκαιρία να κάνουμε έναν σύντομο απολογισμό και να εκφράσουμε την ευγνωμοσύνη μας για την ιδρυτική ομάδα του </a:t>
            </a:r>
            <a:r>
              <a:rPr lang="el-GR" sz="1200" dirty="0" err="1">
                <a:solidFill>
                  <a:schemeClr val="bg1"/>
                </a:solidFill>
                <a:effectLst/>
              </a:rPr>
              <a:t>ΣΥΔΙΣΕ</a:t>
            </a:r>
            <a:r>
              <a:rPr lang="el-GR" sz="1200" dirty="0">
                <a:solidFill>
                  <a:schemeClr val="bg1"/>
                </a:solidFill>
                <a:effectLst/>
              </a:rPr>
              <a:t> – μια μικρή ομάδα διερμηνέων που αποφάσισε να ενώσει τις δυνάμεις της και να ιδρύσει τον Σύλλογο Διερμηνέων Συνεδρίων Ελλάδος πριν από μια δεκαετία.</a:t>
            </a:r>
            <a:br>
              <a:rPr lang="el-GR" sz="1200" dirty="0">
                <a:solidFill>
                  <a:schemeClr val="bg1"/>
                </a:solidFill>
                <a:effectLst/>
              </a:rPr>
            </a:br>
            <a:r>
              <a:rPr lang="el-GR" sz="1200" dirty="0">
                <a:solidFill>
                  <a:schemeClr val="bg1"/>
                </a:solidFill>
                <a:effectLst/>
              </a:rPr>
              <a:t>Για τη σημαντική προσφορά τους στον σύλλογο απονεμήθηκε από ένα αναμνηστικό δώρο στους/στις πρώην προέδρους του ΔΣ του </a:t>
            </a:r>
            <a:r>
              <a:rPr lang="el-GR" sz="1200" dirty="0" err="1">
                <a:solidFill>
                  <a:schemeClr val="bg1"/>
                </a:solidFill>
                <a:effectLst/>
              </a:rPr>
              <a:t>ΣΥΔΙΣΕ</a:t>
            </a:r>
            <a:r>
              <a:rPr lang="el-GR" sz="1200" dirty="0">
                <a:solidFill>
                  <a:schemeClr val="bg1"/>
                </a:solidFill>
                <a:effectLst/>
              </a:rPr>
              <a:t> που σφράγισαν την πορεία του με το έργο τους: τον Πέτρο Ρωμαίο, τη Μαρία </a:t>
            </a:r>
            <a:r>
              <a:rPr lang="el-GR" sz="1200" dirty="0" err="1">
                <a:solidFill>
                  <a:schemeClr val="bg1"/>
                </a:solidFill>
                <a:effectLst/>
              </a:rPr>
              <a:t>Πετροχείλου</a:t>
            </a:r>
            <a:r>
              <a:rPr lang="el-GR" sz="1200" dirty="0">
                <a:solidFill>
                  <a:schemeClr val="bg1"/>
                </a:solidFill>
                <a:effectLst/>
              </a:rPr>
              <a:t> και την Κατερίνα </a:t>
            </a:r>
            <a:r>
              <a:rPr lang="el-GR" sz="1200" dirty="0" err="1">
                <a:solidFill>
                  <a:schemeClr val="bg1"/>
                </a:solidFill>
                <a:effectLst/>
              </a:rPr>
              <a:t>Χρυσανθοπούλου</a:t>
            </a:r>
            <a:r>
              <a:rPr lang="el-GR" sz="1200" dirty="0">
                <a:solidFill>
                  <a:schemeClr val="bg1"/>
                </a:solidFill>
                <a:effectLst/>
              </a:rPr>
              <a:t>. Ήταν ένα συμβολικό «ευχαριστώ» για τις ατέλειωτες ώρες που αφιέρωσαν, μαζί με τα υπόλοιπα μέλη του ΔΣ, για να προωθήσουν τα αιτήματα των διερμηνέων συνεδρίων και να δώσουν ορατότητα στο επάγγελμά μας. </a:t>
            </a:r>
          </a:p>
        </p:txBody>
      </p:sp>
      <p:sp>
        <p:nvSpPr>
          <p:cNvPr id="52" name="Freeform: Shape 51">
            <a:extLst>
              <a:ext uri="{FF2B5EF4-FFF2-40B4-BE49-F238E27FC236}">
                <a16:creationId xmlns:a16="http://schemas.microsoft.com/office/drawing/2014/main" id="{1941746C-2C12-4564-8342-A3055D836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8132921" y="3187343"/>
            <a:ext cx="1105119" cy="506624"/>
          </a:xfrm>
          <a:custGeom>
            <a:avLst/>
            <a:gdLst>
              <a:gd name="connsiteX0" fmla="*/ 0 w 1105119"/>
              <a:gd name="connsiteY0" fmla="*/ 506624 h 506624"/>
              <a:gd name="connsiteX1" fmla="*/ 759132 w 1105119"/>
              <a:gd name="connsiteY1" fmla="*/ 505572 h 506624"/>
              <a:gd name="connsiteX2" fmla="*/ 849827 w 1105119"/>
              <a:gd name="connsiteY2" fmla="*/ 505572 h 506624"/>
              <a:gd name="connsiteX3" fmla="*/ 864083 w 1105119"/>
              <a:gd name="connsiteY3" fmla="*/ 500804 h 506624"/>
              <a:gd name="connsiteX4" fmla="*/ 869065 w 1105119"/>
              <a:gd name="connsiteY4" fmla="*/ 496035 h 506624"/>
              <a:gd name="connsiteX5" fmla="*/ 1098034 w 1105119"/>
              <a:gd name="connsiteY5" fmla="*/ 267092 h 506624"/>
              <a:gd name="connsiteX6" fmla="*/ 1098034 w 1105119"/>
              <a:gd name="connsiteY6" fmla="*/ 238480 h 506624"/>
              <a:gd name="connsiteX7" fmla="*/ 869065 w 1105119"/>
              <a:gd name="connsiteY7" fmla="*/ 9537 h 506624"/>
              <a:gd name="connsiteX8" fmla="*/ 864083 w 1105119"/>
              <a:gd name="connsiteY8" fmla="*/ 4769 h 506624"/>
              <a:gd name="connsiteX9" fmla="*/ 849827 w 1105119"/>
              <a:gd name="connsiteY9" fmla="*/ 0 h 506624"/>
              <a:gd name="connsiteX10" fmla="*/ 759132 w 1105119"/>
              <a:gd name="connsiteY10" fmla="*/ 0 h 506624"/>
              <a:gd name="connsiteX11" fmla="*/ 0 w 1105119"/>
              <a:gd name="connsiteY11" fmla="*/ 2157 h 506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05119" h="506624">
                <a:moveTo>
                  <a:pt x="0" y="506624"/>
                </a:moveTo>
                <a:lnTo>
                  <a:pt x="759132" y="505572"/>
                </a:lnTo>
                <a:lnTo>
                  <a:pt x="849827" y="505572"/>
                </a:lnTo>
                <a:cubicBezTo>
                  <a:pt x="854636" y="505572"/>
                  <a:pt x="859446" y="500804"/>
                  <a:pt x="864083" y="500804"/>
                </a:cubicBezTo>
                <a:cubicBezTo>
                  <a:pt x="864083" y="496035"/>
                  <a:pt x="869065" y="496035"/>
                  <a:pt x="869065" y="496035"/>
                </a:cubicBezTo>
                <a:lnTo>
                  <a:pt x="1098034" y="267092"/>
                </a:lnTo>
                <a:cubicBezTo>
                  <a:pt x="1107481" y="257555"/>
                  <a:pt x="1107481" y="248018"/>
                  <a:pt x="1098034" y="238480"/>
                </a:cubicBezTo>
                <a:lnTo>
                  <a:pt x="869065" y="9537"/>
                </a:lnTo>
                <a:cubicBezTo>
                  <a:pt x="867519" y="7914"/>
                  <a:pt x="865629" y="6392"/>
                  <a:pt x="864083" y="4769"/>
                </a:cubicBezTo>
                <a:cubicBezTo>
                  <a:pt x="859446" y="0"/>
                  <a:pt x="854636" y="0"/>
                  <a:pt x="849827" y="0"/>
                </a:cubicBezTo>
                <a:lnTo>
                  <a:pt x="759132" y="0"/>
                </a:lnTo>
                <a:lnTo>
                  <a:pt x="0" y="2157"/>
                </a:lnTo>
                <a:close/>
              </a:path>
            </a:pathLst>
          </a:custGeom>
          <a:solidFill>
            <a:schemeClr val="accent1"/>
          </a:solidFill>
          <a:ln>
            <a:noFill/>
          </a:ln>
        </p:spPr>
        <p:txBody>
          <a:bodyPr/>
          <a:lstStyle/>
          <a:p>
            <a:endParaRPr lang="el-GR"/>
          </a:p>
        </p:txBody>
      </p:sp>
      <p:sp>
        <p:nvSpPr>
          <p:cNvPr id="4" name="Subtitle 2">
            <a:extLst>
              <a:ext uri="{FF2B5EF4-FFF2-40B4-BE49-F238E27FC236}">
                <a16:creationId xmlns:a16="http://schemas.microsoft.com/office/drawing/2014/main" id="{1743ED3C-FBB8-13F4-F171-9F5034381A27}"/>
              </a:ext>
            </a:extLst>
          </p:cNvPr>
          <p:cNvSpPr txBox="1">
            <a:spLocks/>
          </p:cNvSpPr>
          <p:nvPr/>
        </p:nvSpPr>
        <p:spPr>
          <a:xfrm>
            <a:off x="1271795" y="2469596"/>
            <a:ext cx="6204623" cy="38054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lnSpc>
                <a:spcPct val="107000"/>
              </a:lnSpc>
              <a:spcAft>
                <a:spcPts val="800"/>
              </a:spcAft>
            </a:pP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Επετειακή βραδιά για τα </a:t>
            </a:r>
            <a:br>
              <a:rPr lang="en-US" sz="2800" b="1" kern="100" dirty="0">
                <a:effectLst/>
                <a:latin typeface="Calibri" panose="020F0502020204030204" pitchFamily="34" charset="0"/>
                <a:ea typeface="Calibri" panose="020F0502020204030204" pitchFamily="34" charset="0"/>
                <a:cs typeface="Times New Roman" panose="02020603050405020304" pitchFamily="18" charset="0"/>
              </a:rPr>
            </a:b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10 χρόνια του </a:t>
            </a:r>
            <a:r>
              <a:rPr lang="el-GR" sz="2800" b="1" kern="100" dirty="0" err="1">
                <a:effectLst/>
                <a:latin typeface="Calibri" panose="020F0502020204030204" pitchFamily="34" charset="0"/>
                <a:ea typeface="Calibri" panose="020F0502020204030204" pitchFamily="34" charset="0"/>
                <a:cs typeface="Times New Roman" panose="02020603050405020304" pitchFamily="18" charset="0"/>
              </a:rPr>
              <a:t>ΣΥΔΙΣΕ</a:t>
            </a:r>
            <a:r>
              <a:rPr lang="el-GR" sz="2800" b="1" kern="100" dirty="0">
                <a:effectLst/>
                <a:latin typeface="Calibri" panose="020F0502020204030204" pitchFamily="34" charset="0"/>
                <a:ea typeface="Calibri" panose="020F0502020204030204" pitchFamily="34" charset="0"/>
                <a:cs typeface="Times New Roman" panose="02020603050405020304" pitchFamily="18" charset="0"/>
              </a:rPr>
              <a:t> – 12 Ιουλίου 2024</a:t>
            </a:r>
          </a:p>
        </p:txBody>
      </p:sp>
      <p:sp>
        <p:nvSpPr>
          <p:cNvPr id="6" name="TextBox 5">
            <a:extLst>
              <a:ext uri="{FF2B5EF4-FFF2-40B4-BE49-F238E27FC236}">
                <a16:creationId xmlns:a16="http://schemas.microsoft.com/office/drawing/2014/main" id="{33C6C6B5-0C7C-1148-56F5-19960FFE94C0}"/>
              </a:ext>
            </a:extLst>
          </p:cNvPr>
          <p:cNvSpPr txBox="1"/>
          <p:nvPr/>
        </p:nvSpPr>
        <p:spPr>
          <a:xfrm>
            <a:off x="613519" y="3824999"/>
            <a:ext cx="7461922" cy="2906693"/>
          </a:xfrm>
          <a:prstGeom prst="rect">
            <a:avLst/>
          </a:prstGeom>
          <a:noFill/>
        </p:spPr>
        <p:txBody>
          <a:bodyPr wrap="square">
            <a:spAutoFit/>
          </a:bodyPr>
          <a:lstStyle/>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Ο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ΣΥΔΙΣΕ</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γιόρτασε την επέτειο των 10 ετών από την ίδρυσή του στο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rooftop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του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Voilà</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Athènes</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στην πλατεία Αβησσυνίας στο κέντρο της Αθήνας. </a:t>
            </a:r>
          </a:p>
          <a:p>
            <a:pPr>
              <a:lnSpc>
                <a:spcPct val="107000"/>
              </a:lnSpc>
              <a:spcAft>
                <a:spcPts val="800"/>
              </a:spcAft>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Υποδεχθήκαμε περισσότερα από 50 άτομα από τον χώρο των γλωσσικών επαγγελμάτων και της επικοινωνίας, στενούς συνεργάτες που μας στηρίζουν όλα αυτά τα χρόνια και ανθρώπους με σημαντική συνεισφορά στο επάγγελμά μας. </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Με θέα τη φωτισμένη Ακρόπολη απολαύσαμε τη ζεστή φιλοξενία του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Voilà</a:t>
            </a:r>
            <a:r>
              <a:rPr lang="el-GR" sz="1800" dirty="0">
                <a:effectLst/>
                <a:latin typeface="Calibri" panose="020F0502020204030204" pitchFamily="34" charset="0"/>
                <a:ea typeface="Calibri" panose="020F0502020204030204" pitchFamily="34" charset="0"/>
                <a:cs typeface="Times New Roman" panose="02020603050405020304" pitchFamily="18" charset="0"/>
              </a:rPr>
              <a:t> – και του Ιουλίου! – συναντήσαμε φίλους και φίλες, ανταλλάξαμε προπόσεις, αγκαλιές και αναμνήσεις.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descr="A black and green logo&#10;&#10;Description automatically generated">
            <a:extLst>
              <a:ext uri="{FF2B5EF4-FFF2-40B4-BE49-F238E27FC236}">
                <a16:creationId xmlns:a16="http://schemas.microsoft.com/office/drawing/2014/main" id="{FF522A5F-27A7-8348-5A59-6182E4C1F78C}"/>
              </a:ext>
            </a:extLst>
          </p:cNvPr>
          <p:cNvPicPr>
            <a:picLocks noChangeAspect="1"/>
          </p:cNvPicPr>
          <p:nvPr/>
        </p:nvPicPr>
        <p:blipFill>
          <a:blip r:embed="rId3"/>
          <a:stretch>
            <a:fillRect/>
          </a:stretch>
        </p:blipFill>
        <p:spPr>
          <a:xfrm>
            <a:off x="3482731" y="9811"/>
            <a:ext cx="1653609" cy="1901651"/>
          </a:xfrm>
          <a:prstGeom prst="rect">
            <a:avLst/>
          </a:prstGeom>
          <a:solidFill>
            <a:schemeClr val="bg2"/>
          </a:solidFill>
        </p:spPr>
      </p:pic>
      <p:pic>
        <p:nvPicPr>
          <p:cNvPr id="5" name="Picture 4">
            <a:extLst>
              <a:ext uri="{FF2B5EF4-FFF2-40B4-BE49-F238E27FC236}">
                <a16:creationId xmlns:a16="http://schemas.microsoft.com/office/drawing/2014/main" id="{509206D5-920C-7998-E986-E20809C927BA}"/>
              </a:ext>
            </a:extLst>
          </p:cNvPr>
          <p:cNvPicPr>
            <a:picLocks noChangeAspect="1"/>
          </p:cNvPicPr>
          <p:nvPr/>
        </p:nvPicPr>
        <p:blipFill>
          <a:blip r:embed="rId4">
            <a:alphaModFix/>
            <a:extLst>
              <a:ext uri="{BEBA8EAE-BF5A-486C-A8C5-ECC9F3942E4B}">
                <a14:imgProps xmlns:a14="http://schemas.microsoft.com/office/drawing/2010/main">
                  <a14:imgLayer r:embed="rId5">
                    <a14:imgEffect>
                      <a14:colorTemperature colorTemp="6567"/>
                    </a14:imgEffect>
                  </a14:imgLayer>
                </a14:imgProps>
              </a:ext>
            </a:extLst>
          </a:blip>
          <a:stretch>
            <a:fillRect/>
          </a:stretch>
        </p:blipFill>
        <p:spPr>
          <a:xfrm>
            <a:off x="1489528" y="1585103"/>
            <a:ext cx="871747" cy="1366658"/>
          </a:xfrm>
          <a:prstGeom prst="rect">
            <a:avLst/>
          </a:prstGeom>
          <a:solidFill>
            <a:schemeClr val="accent1"/>
          </a:solidFill>
          <a:effectLst>
            <a:softEdge rad="12700"/>
          </a:effectLst>
          <a:scene3d>
            <a:camera prst="orthographicFront">
              <a:rot lat="0" lon="0" rev="900000"/>
            </a:camera>
            <a:lightRig rig="threePt" dir="t"/>
          </a:scene3d>
        </p:spPr>
      </p:pic>
    </p:spTree>
    <p:extLst>
      <p:ext uri="{BB962C8B-B14F-4D97-AF65-F5344CB8AC3E}">
        <p14:creationId xmlns:p14="http://schemas.microsoft.com/office/powerpoint/2010/main" val="372317716"/>
      </p:ext>
    </p:extLst>
  </p:cSld>
  <p:clrMapOvr>
    <a:masterClrMapping/>
  </p:clrMapOvr>
</p:sld>
</file>

<file path=ppt/theme/theme1.xml><?xml version="1.0" encoding="utf-8"?>
<a:theme xmlns:a="http://schemas.openxmlformats.org/drawingml/2006/main" name="Wisp">
  <a:themeElements>
    <a:clrScheme name="Custom 10">
      <a:dk1>
        <a:sysClr val="windowText" lastClr="000000"/>
      </a:dk1>
      <a:lt1>
        <a:sysClr val="window" lastClr="FFFFFF"/>
      </a:lt1>
      <a:dk2>
        <a:srgbClr val="455F51"/>
      </a:dk2>
      <a:lt2>
        <a:srgbClr val="E2DFCC"/>
      </a:lt2>
      <a:accent1>
        <a:srgbClr val="86A795"/>
      </a:accent1>
      <a:accent2>
        <a:srgbClr val="63A537"/>
      </a:accent2>
      <a:accent3>
        <a:srgbClr val="37A76F"/>
      </a:accent3>
      <a:accent4>
        <a:srgbClr val="44C1A3"/>
      </a:accent4>
      <a:accent5>
        <a:srgbClr val="4C661A"/>
      </a:accent5>
      <a:accent6>
        <a:srgbClr val="739A28"/>
      </a:accent6>
      <a:hlink>
        <a:srgbClr val="EE7B08"/>
      </a:hlink>
      <a:folHlink>
        <a:srgbClr val="977B2D"/>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134</TotalTime>
  <Words>229</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Century Gothic</vt:lpstr>
      <vt:lpstr>Wingdings 3</vt:lpstr>
      <vt:lpstr>Wisp</vt:lpstr>
      <vt:lpstr>Η εκδήλωση ήταν μια ευκαιρία να κάνουμε έναν σύντομο απολογισμό και να εκφράσουμε την ευγνωμοσύνη μας για την ιδρυτική ομάδα του ΣΥΔΙΣΕ – μια μικρή ομάδα διερμηνέων που αποφάσισε να ενώσει τις δυνάμεις της και να ιδρύσει τον Σύλλογο Διερμηνέων Συνεδρίων Ελλάδος πριν από μια δεκαετία. Για τη σημαντική προσφορά τους στον σύλλογο απονεμήθηκε από ένα αναμνηστικό δώρο στους/στις πρώην προέδρους του ΔΣ του ΣΥΔΙΣΕ που σφράγισαν την πορεία του με το έργο τους: τον Πέτρο Ρωμαίο, τη Μαρία Πετροχείλου και την Κατερίνα Χρυσανθοπούλου. Ήταν ένα συμβολικό «ευχαριστώ» για τις ατέλειωτες ώρες που αφιέρωσαν, μαζί με τα υπόλοιπα μέλη του ΔΣ, για να προωθήσουν τα αιτήματα των διερμηνέων συνεδρίων και να δώσουν ορατότητα στο επάγγελμά μας.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Martha Voyatzi</dc:creator>
  <cp:lastModifiedBy>Martha Voyatzi</cp:lastModifiedBy>
  <cp:revision>21</cp:revision>
  <dcterms:created xsi:type="dcterms:W3CDTF">2024-05-21T14:41:24Z</dcterms:created>
  <dcterms:modified xsi:type="dcterms:W3CDTF">2024-12-18T08:56:35Z</dcterms:modified>
</cp:coreProperties>
</file>